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2"/>
  </p:sldMasterIdLst>
  <p:sldIdLst>
    <p:sldId id="260" r:id="rId3"/>
    <p:sldId id="261" r:id="rId4"/>
    <p:sldId id="279" r:id="rId5"/>
    <p:sldId id="262" r:id="rId6"/>
    <p:sldId id="276" r:id="rId7"/>
    <p:sldId id="263" r:id="rId8"/>
    <p:sldId id="289" r:id="rId9"/>
    <p:sldId id="280" r:id="rId10"/>
    <p:sldId id="284" r:id="rId11"/>
    <p:sldId id="275" r:id="rId12"/>
    <p:sldId id="266" r:id="rId13"/>
    <p:sldId id="290" r:id="rId14"/>
    <p:sldId id="268" r:id="rId15"/>
    <p:sldId id="273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3" d="100"/>
          <a:sy n="63" d="100"/>
        </p:scale>
        <p:origin x="-91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511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641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037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482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4887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358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1810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617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33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75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598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83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805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64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87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68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A14AC-01F0-4166-9E1E-19344BB80967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8CB0C0-8AA7-4A5D-919A-C08F6D2A8C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8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.zahn@schulen.ladadi.de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pixabay.com/en/question-mark-question-characters-452707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000" b="1" dirty="0"/>
              <a:t>	</a:t>
            </a:r>
            <a:r>
              <a:rPr lang="de-DE" sz="4000" b="1" dirty="0" smtClean="0"/>
              <a:t>Herzlich Willkommen zum Elterninformationsabend</a:t>
            </a:r>
          </a:p>
          <a:p>
            <a:pPr marL="0" indent="0" algn="ctr">
              <a:buNone/>
            </a:pPr>
            <a:r>
              <a:rPr lang="de-DE" sz="4000" b="1" dirty="0" smtClean="0"/>
              <a:t>an der </a:t>
            </a:r>
          </a:p>
          <a:p>
            <a:pPr marL="0" indent="0" algn="ctr">
              <a:buNone/>
            </a:pPr>
            <a:r>
              <a:rPr lang="de-DE" sz="4000" b="1" dirty="0" smtClean="0"/>
              <a:t>Marienschule</a:t>
            </a:r>
          </a:p>
          <a:p>
            <a:pPr marL="0" indent="0" algn="ctr">
              <a:buNone/>
            </a:pPr>
            <a:endParaRPr lang="de-DE" sz="4000" b="1" dirty="0" smtClean="0"/>
          </a:p>
        </p:txBody>
      </p:sp>
      <p:pic>
        <p:nvPicPr>
          <p:cNvPr id="9" name="Bild 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42807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5985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BF20B2B-09C5-492A-B129-4DD624CD512E}"/>
              </a:ext>
            </a:extLst>
          </p:cNvPr>
          <p:cNvSpPr txBox="1">
            <a:spLocks/>
          </p:cNvSpPr>
          <p:nvPr/>
        </p:nvSpPr>
        <p:spPr>
          <a:xfrm>
            <a:off x="688247" y="1305032"/>
            <a:ext cx="10515600" cy="6379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 smtClean="0">
                <a:latin typeface="+mn-lt"/>
              </a:rPr>
              <a:t>Ferienbetreuung</a:t>
            </a:r>
            <a:endParaRPr lang="de-DE" sz="3200" b="1" dirty="0">
              <a:latin typeface="+mn-lt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5354801C-8D8E-42D1-909F-DD615E5F70B3}"/>
              </a:ext>
            </a:extLst>
          </p:cNvPr>
          <p:cNvSpPr txBox="1"/>
          <p:nvPr/>
        </p:nvSpPr>
        <p:spPr>
          <a:xfrm>
            <a:off x="1181525" y="2448101"/>
            <a:ext cx="108235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Für alle Kinder die die Schule besuchen</a:t>
            </a:r>
            <a:endParaRPr lang="de-DE" dirty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55,- Euro pro Woche, additiv Mittagessen 20,- Euro</a:t>
            </a:r>
            <a:endParaRPr lang="de-DE" dirty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Buchbar wochenweise</a:t>
            </a:r>
            <a:endParaRPr lang="de-DE" dirty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In den kleinen Ferien jeweils eine Woche und in den Sommerferien mindestens zwei Wochen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Eine Kooperation mit den anderen Grundschulen, den Sportvereinen und der Jugendförderung besteht und wird weiterhin aufgebaut</a:t>
            </a:r>
            <a:endParaRPr lang="de-DE" dirty="0"/>
          </a:p>
        </p:txBody>
      </p:sp>
      <p:pic>
        <p:nvPicPr>
          <p:cNvPr id="7" name="Bild 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40345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2267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BF20B2B-09C5-492A-B129-4DD624CD512E}"/>
              </a:ext>
            </a:extLst>
          </p:cNvPr>
          <p:cNvSpPr txBox="1">
            <a:spLocks/>
          </p:cNvSpPr>
          <p:nvPr/>
        </p:nvSpPr>
        <p:spPr>
          <a:xfrm>
            <a:off x="688247" y="1305032"/>
            <a:ext cx="10515600" cy="6379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 smtClean="0">
                <a:latin typeface="+mn-lt"/>
              </a:rPr>
              <a:t>Tagesablauf</a:t>
            </a:r>
            <a:endParaRPr lang="de-DE" sz="3200" b="1" dirty="0">
              <a:latin typeface="+mn-lt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5354801C-8D8E-42D1-909F-DD615E5F70B3}"/>
              </a:ext>
            </a:extLst>
          </p:cNvPr>
          <p:cNvSpPr txBox="1"/>
          <p:nvPr/>
        </p:nvSpPr>
        <p:spPr>
          <a:xfrm>
            <a:off x="688247" y="2887682"/>
            <a:ext cx="108235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Bis 14.30 Uhr:</a:t>
            </a:r>
          </a:p>
          <a:p>
            <a:pPr>
              <a:lnSpc>
                <a:spcPct val="150000"/>
              </a:lnSpc>
            </a:pPr>
            <a:r>
              <a:rPr lang="de-DE" dirty="0"/>
              <a:t>	</a:t>
            </a:r>
            <a:r>
              <a:rPr lang="de-DE" dirty="0" smtClean="0"/>
              <a:t>- Schulischer Unterricht, Mittagsband mit Lernzeit und Mittagessen und Betreuungsangeboten</a:t>
            </a:r>
          </a:p>
          <a:p>
            <a:pPr>
              <a:lnSpc>
                <a:spcPct val="150000"/>
              </a:lnSpc>
            </a:pPr>
            <a:endParaRPr lang="de-DE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Nach 14.30 Uhr bis 17.00 Uhr:</a:t>
            </a:r>
          </a:p>
          <a:p>
            <a:pPr>
              <a:lnSpc>
                <a:spcPct val="150000"/>
              </a:lnSpc>
            </a:pPr>
            <a:r>
              <a:rPr lang="de-DE" dirty="0"/>
              <a:t>	</a:t>
            </a:r>
            <a:r>
              <a:rPr lang="de-DE" dirty="0" smtClean="0"/>
              <a:t>- Freies Spiel, themenbezogene Angebote, wie Basteln, Werken, Computern und vieles mehr! Auch 	 einfach mal toben, Fußball spielen, verkleiden usw.</a:t>
            </a:r>
            <a:endParaRPr lang="de-DE" dirty="0"/>
          </a:p>
          <a:p>
            <a:pPr>
              <a:lnSpc>
                <a:spcPct val="150000"/>
              </a:lnSpc>
            </a:pPr>
            <a:endParaRPr lang="de-DE" sz="2400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7" name="Bild 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39041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062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BF20B2B-09C5-492A-B129-4DD624CD512E}"/>
              </a:ext>
            </a:extLst>
          </p:cNvPr>
          <p:cNvSpPr txBox="1">
            <a:spLocks/>
          </p:cNvSpPr>
          <p:nvPr/>
        </p:nvSpPr>
        <p:spPr>
          <a:xfrm>
            <a:off x="688247" y="1305032"/>
            <a:ext cx="10515600" cy="6379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 smtClean="0">
                <a:latin typeface="+mn-lt"/>
              </a:rPr>
              <a:t>Unser Team</a:t>
            </a:r>
            <a:endParaRPr lang="de-DE" sz="3200" b="1" dirty="0">
              <a:latin typeface="+mn-lt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5354801C-8D8E-42D1-909F-DD615E5F70B3}"/>
              </a:ext>
            </a:extLst>
          </p:cNvPr>
          <p:cNvSpPr txBox="1"/>
          <p:nvPr/>
        </p:nvSpPr>
        <p:spPr>
          <a:xfrm>
            <a:off x="688247" y="2923401"/>
            <a:ext cx="1082351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Standortkoordinatorin: Frau Zahn (</a:t>
            </a:r>
            <a:r>
              <a:rPr lang="de-DE" dirty="0" smtClean="0">
                <a:hlinkClick r:id="rId2"/>
              </a:rPr>
              <a:t>a.zahn@schulen.ladadi.de</a:t>
            </a:r>
            <a:r>
              <a:rPr lang="de-DE" dirty="0" smtClean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Telefon: 06071 </a:t>
            </a:r>
            <a:r>
              <a:rPr lang="de-DE" dirty="0"/>
              <a:t>/ 823 </a:t>
            </a:r>
            <a:r>
              <a:rPr lang="de-DE" dirty="0" smtClean="0"/>
              <a:t>853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/>
              <a:t>Email: </a:t>
            </a:r>
            <a:r>
              <a:rPr lang="de-DE" dirty="0"/>
              <a:t>ganztag-dims@schulen.ladadi.de </a:t>
            </a:r>
          </a:p>
          <a:p>
            <a:pPr>
              <a:lnSpc>
                <a:spcPct val="150000"/>
              </a:lnSpc>
            </a:pPr>
            <a:endParaRPr lang="de-DE" sz="2400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7" name="Bild 1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39041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670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5354801C-8D8E-42D1-909F-DD615E5F70B3}"/>
              </a:ext>
            </a:extLst>
          </p:cNvPr>
          <p:cNvSpPr txBox="1"/>
          <p:nvPr/>
        </p:nvSpPr>
        <p:spPr>
          <a:xfrm>
            <a:off x="380337" y="2139439"/>
            <a:ext cx="108235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Alle Kinder, die im „Pakt für den Nachmittag“ angemeldet sind, nehmen an der Lernzeit (Hausaufgabenzeit) </a:t>
            </a:r>
            <a:r>
              <a:rPr lang="de-DE" dirty="0" smtClean="0"/>
              <a:t>teil.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 </a:t>
            </a:r>
            <a:endParaRPr lang="de-DE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In der Lernzeit haben die Kinder die </a:t>
            </a:r>
            <a:r>
              <a:rPr lang="de-DE" dirty="0" smtClean="0"/>
              <a:t>Möglichkeit, </a:t>
            </a:r>
            <a:r>
              <a:rPr lang="de-DE" dirty="0"/>
              <a:t>ihre Hausaufgaben unter Begleitung </a:t>
            </a:r>
            <a:r>
              <a:rPr lang="de-DE" dirty="0" smtClean="0"/>
              <a:t>einer Lehrkraft sowie mit pädagogisch Mitarbeitenden </a:t>
            </a:r>
            <a:r>
              <a:rPr lang="de-DE" dirty="0"/>
              <a:t>zu erledigen. </a:t>
            </a:r>
            <a:endParaRPr lang="de-DE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Unterstützung durch Eltern </a:t>
            </a:r>
            <a:r>
              <a:rPr lang="de-DE" dirty="0" smtClean="0"/>
              <a:t>ist weiterhin wichtig für die Lernentwicklung Ihres Kindes </a:t>
            </a:r>
            <a:r>
              <a:rPr lang="de-DE" dirty="0"/>
              <a:t>(Üben, Lesen, Lernen für Arbeiten, Kontrolle)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BF20B2B-09C5-492A-B129-4DD624CD512E}"/>
              </a:ext>
            </a:extLst>
          </p:cNvPr>
          <p:cNvSpPr txBox="1">
            <a:spLocks/>
          </p:cNvSpPr>
          <p:nvPr/>
        </p:nvSpPr>
        <p:spPr>
          <a:xfrm>
            <a:off x="688247" y="1305032"/>
            <a:ext cx="10515600" cy="6379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 smtClean="0">
                <a:latin typeface="+mn-lt"/>
              </a:rPr>
              <a:t>Lernzeit / Hausaufgaben</a:t>
            </a:r>
            <a:endParaRPr lang="de-DE" sz="3200" b="1" dirty="0">
              <a:latin typeface="+mn-lt"/>
            </a:endParaRPr>
          </a:p>
        </p:txBody>
      </p:sp>
      <p:pic>
        <p:nvPicPr>
          <p:cNvPr id="7" name="Bild 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40345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966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BF20B2B-09C5-492A-B129-4DD624CD512E}"/>
              </a:ext>
            </a:extLst>
          </p:cNvPr>
          <p:cNvSpPr txBox="1">
            <a:spLocks/>
          </p:cNvSpPr>
          <p:nvPr/>
        </p:nvSpPr>
        <p:spPr>
          <a:xfrm>
            <a:off x="688247" y="1305032"/>
            <a:ext cx="10515600" cy="6379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dirty="0" smtClean="0">
                <a:latin typeface="+mn-lt"/>
              </a:rPr>
              <a:t>3. Anmeldung </a:t>
            </a:r>
            <a:r>
              <a:rPr lang="de-DE" sz="3200" dirty="0">
                <a:latin typeface="+mn-lt"/>
              </a:rPr>
              <a:t>für </a:t>
            </a:r>
            <a:r>
              <a:rPr lang="de-DE" sz="3200" dirty="0" smtClean="0">
                <a:latin typeface="+mn-lt"/>
              </a:rPr>
              <a:t>die </a:t>
            </a:r>
            <a:r>
              <a:rPr lang="de-DE" sz="3200" dirty="0">
                <a:latin typeface="+mn-lt"/>
              </a:rPr>
              <a:t>Betreuung</a:t>
            </a:r>
            <a:endParaRPr lang="de-DE" sz="3200" b="1" dirty="0">
              <a:latin typeface="+mn-lt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5354801C-8D8E-42D1-909F-DD615E5F70B3}"/>
              </a:ext>
            </a:extLst>
          </p:cNvPr>
          <p:cNvSpPr txBox="1"/>
          <p:nvPr/>
        </p:nvSpPr>
        <p:spPr>
          <a:xfrm>
            <a:off x="380337" y="2783874"/>
            <a:ext cx="108235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>
              <a:solidFill>
                <a:srgbClr val="C00000"/>
              </a:solidFill>
            </a:endParaRPr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Die </a:t>
            </a:r>
            <a:r>
              <a:rPr lang="de-DE" dirty="0"/>
              <a:t>Anmeldungen stehen </a:t>
            </a:r>
            <a:r>
              <a:rPr lang="de-DE" dirty="0" smtClean="0"/>
              <a:t>Ihnen im </a:t>
            </a:r>
            <a:r>
              <a:rPr lang="de-DE" dirty="0"/>
              <a:t>Download-Bereich der Schule zur </a:t>
            </a:r>
            <a:r>
              <a:rPr lang="de-DE" dirty="0" smtClean="0"/>
              <a:t>Verfügung.</a:t>
            </a:r>
          </a:p>
          <a:p>
            <a:r>
              <a:rPr lang="de-DE" dirty="0"/>
              <a:t>	</a:t>
            </a:r>
            <a:r>
              <a:rPr lang="de-DE" dirty="0" smtClean="0"/>
              <a:t>	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Sie melden Ihr Kind nur einmal für die komplette Grundschulzeit an. Der Vertrag verlängert sich automatisch immer um ein Schuljahr.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Abmeldungen sind immer zum Halbjahr- (31.01.) und zum Schuljahresende (31.07.) mit einer Frist von 6 Wochen möglich.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Kündigungen aus wichtigem Grund sind immer möglich. Sprechen Sie uns an!</a:t>
            </a:r>
          </a:p>
          <a:p>
            <a:endParaRPr lang="de-DE" dirty="0"/>
          </a:p>
        </p:txBody>
      </p:sp>
      <p:pic>
        <p:nvPicPr>
          <p:cNvPr id="9" name="Bild 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40345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7218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BF20B2B-09C5-492A-B129-4DD624CD512E}"/>
              </a:ext>
            </a:extLst>
          </p:cNvPr>
          <p:cNvSpPr txBox="1">
            <a:spLocks/>
          </p:cNvSpPr>
          <p:nvPr/>
        </p:nvSpPr>
        <p:spPr>
          <a:xfrm>
            <a:off x="688247" y="1305032"/>
            <a:ext cx="10515600" cy="6379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dirty="0">
                <a:latin typeface="+mn-lt"/>
              </a:rPr>
              <a:t>4</a:t>
            </a:r>
            <a:r>
              <a:rPr lang="de-DE" sz="3200" dirty="0" smtClean="0">
                <a:latin typeface="+mn-lt"/>
              </a:rPr>
              <a:t>. </a:t>
            </a:r>
            <a:r>
              <a:rPr lang="de-DE" sz="3200" dirty="0">
                <a:latin typeface="+mn-lt"/>
              </a:rPr>
              <a:t>Ihre Fragen</a:t>
            </a:r>
            <a:endParaRPr lang="de-DE" sz="3200" b="1" dirty="0">
              <a:latin typeface="+mn-lt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5354801C-8D8E-42D1-909F-DD615E5F70B3}"/>
              </a:ext>
            </a:extLst>
          </p:cNvPr>
          <p:cNvSpPr txBox="1"/>
          <p:nvPr/>
        </p:nvSpPr>
        <p:spPr>
          <a:xfrm>
            <a:off x="-1474236" y="3765985"/>
            <a:ext cx="108235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D4765265-4983-4D06-8E6D-24188C4D30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278155" y="2530928"/>
            <a:ext cx="4572000" cy="2857500"/>
          </a:xfrm>
          <a:prstGeom prst="rect">
            <a:avLst/>
          </a:prstGeom>
        </p:spPr>
      </p:pic>
      <p:pic>
        <p:nvPicPr>
          <p:cNvPr id="8" name="Bild 1" descr="Log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40345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3112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7" name="Textplatzhalter 4">
            <a:extLst>
              <a:ext uri="{FF2B5EF4-FFF2-40B4-BE49-F238E27FC236}">
                <a16:creationId xmlns:a16="http://schemas.microsoft.com/office/drawing/2014/main" xmlns="" id="{ACF78B89-FE00-4F59-945D-FBD24EFD4693}"/>
              </a:ext>
            </a:extLst>
          </p:cNvPr>
          <p:cNvSpPr txBox="1">
            <a:spLocks/>
          </p:cNvSpPr>
          <p:nvPr/>
        </p:nvSpPr>
        <p:spPr>
          <a:xfrm>
            <a:off x="1259633" y="2210286"/>
            <a:ext cx="10515600" cy="444356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e-DE" sz="1800" dirty="0"/>
              <a:t>Begrüßung und Vorstellung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e-DE" sz="1800" dirty="0"/>
              <a:t>PAKT für den Nachmittag an </a:t>
            </a:r>
            <a:r>
              <a:rPr lang="de-DE" sz="1800" dirty="0" smtClean="0"/>
              <a:t>Marienschule (Kurzinfo)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e-DE" sz="1800" dirty="0" smtClean="0"/>
              <a:t>Gehzeiten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e-DE" sz="1800" dirty="0" smtClean="0"/>
              <a:t>Ferienbetreuung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e-DE" sz="1800" dirty="0" smtClean="0"/>
              <a:t>Tagesablauf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e-DE" sz="1800" dirty="0" smtClean="0"/>
              <a:t>Vorstellung Team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e-DE" sz="1800" dirty="0" smtClean="0"/>
              <a:t>Lernzeit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e-DE" sz="1800" dirty="0" smtClean="0"/>
              <a:t>Anmeldung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e-DE" sz="1800" dirty="0" smtClean="0"/>
              <a:t>Fragen</a:t>
            </a:r>
          </a:p>
          <a:p>
            <a:pPr marL="342900" indent="-342900"/>
            <a:endParaRPr lang="de-DE" sz="1800" dirty="0"/>
          </a:p>
          <a:p>
            <a:endParaRPr lang="de-DE" sz="1800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xmlns="" id="{14CAAEC5-5446-4FF6-AABF-0167C32A9888}"/>
              </a:ext>
            </a:extLst>
          </p:cNvPr>
          <p:cNvSpPr txBox="1">
            <a:spLocks/>
          </p:cNvSpPr>
          <p:nvPr/>
        </p:nvSpPr>
        <p:spPr>
          <a:xfrm>
            <a:off x="688247" y="1305032"/>
            <a:ext cx="10515600" cy="6379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>
                <a:latin typeface="+mn-lt"/>
              </a:rPr>
              <a:t>Informationselternabend </a:t>
            </a:r>
            <a:r>
              <a:rPr lang="de-DE" sz="3200" b="1" dirty="0" smtClean="0">
                <a:latin typeface="+mn-lt"/>
              </a:rPr>
              <a:t>am 20.06.2022</a:t>
            </a:r>
            <a:endParaRPr lang="de-DE" sz="3200" b="1" dirty="0">
              <a:latin typeface="+mn-lt"/>
            </a:endParaRPr>
          </a:p>
        </p:txBody>
      </p:sp>
      <p:pic>
        <p:nvPicPr>
          <p:cNvPr id="6" name="Bild 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09737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316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7" name="Textplatzhalter 4">
            <a:extLst>
              <a:ext uri="{FF2B5EF4-FFF2-40B4-BE49-F238E27FC236}">
                <a16:creationId xmlns:a16="http://schemas.microsoft.com/office/drawing/2014/main" xmlns="" id="{ACF78B89-FE00-4F59-945D-FBD24EFD4693}"/>
              </a:ext>
            </a:extLst>
          </p:cNvPr>
          <p:cNvSpPr txBox="1">
            <a:spLocks/>
          </p:cNvSpPr>
          <p:nvPr/>
        </p:nvSpPr>
        <p:spPr>
          <a:xfrm>
            <a:off x="1164749" y="3078355"/>
            <a:ext cx="10515600" cy="283197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/>
              <a:t>Die Gesellschaft wurde Ende 2015 gegründet</a:t>
            </a:r>
          </a:p>
          <a:p>
            <a:r>
              <a:rPr lang="de-DE" sz="1800" dirty="0"/>
              <a:t>100-prozentige Eigengesellschaft des Landkreises Darmstadt-Dieburg</a:t>
            </a:r>
          </a:p>
          <a:p>
            <a:r>
              <a:rPr lang="de-DE" sz="1800" dirty="0"/>
              <a:t>Hauptaufgabe war die administrative Abwicklung des Paktes für den Nachmittag</a:t>
            </a:r>
            <a:endParaRPr lang="de-DE" sz="1400" dirty="0"/>
          </a:p>
          <a:p>
            <a:r>
              <a:rPr lang="de-DE" sz="1800" dirty="0"/>
              <a:t>Das operative Geschäft startete im August 2017</a:t>
            </a:r>
          </a:p>
          <a:p>
            <a:r>
              <a:rPr lang="de-DE" sz="1800" dirty="0"/>
              <a:t>Stand </a:t>
            </a:r>
            <a:r>
              <a:rPr lang="de-DE" sz="1800" dirty="0" smtClean="0"/>
              <a:t>August 2022</a:t>
            </a:r>
            <a:endParaRPr lang="de-DE" sz="1800" dirty="0"/>
          </a:p>
          <a:p>
            <a:pPr lvl="1"/>
            <a:r>
              <a:rPr lang="de-DE" sz="1400" dirty="0" smtClean="0"/>
              <a:t>30 </a:t>
            </a:r>
            <a:r>
              <a:rPr lang="de-DE" sz="1400" dirty="0"/>
              <a:t>Schulen</a:t>
            </a:r>
          </a:p>
          <a:p>
            <a:pPr lvl="1"/>
            <a:r>
              <a:rPr lang="de-DE" sz="1400" dirty="0"/>
              <a:t>Ca. 270 Mitarbeiterinnen und Mitarbeiter</a:t>
            </a:r>
          </a:p>
          <a:p>
            <a:pPr lvl="1"/>
            <a:r>
              <a:rPr lang="de-DE" sz="1400" dirty="0"/>
              <a:t>Von allen 58 Grundschulen </a:t>
            </a:r>
            <a:r>
              <a:rPr lang="de-DE" sz="1400" dirty="0" smtClean="0"/>
              <a:t>im Landkreis </a:t>
            </a:r>
            <a:r>
              <a:rPr lang="de-DE" sz="1400" dirty="0"/>
              <a:t>sind 51 Grundschulen im „Pakt für den Nachmittag“</a:t>
            </a:r>
          </a:p>
          <a:p>
            <a:endParaRPr lang="de-DE" sz="1800" dirty="0"/>
          </a:p>
          <a:p>
            <a:endParaRPr lang="de-DE" sz="1800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xmlns="" id="{14CAAEC5-5446-4FF6-AABF-0167C32A9888}"/>
              </a:ext>
            </a:extLst>
          </p:cNvPr>
          <p:cNvSpPr txBox="1">
            <a:spLocks/>
          </p:cNvSpPr>
          <p:nvPr/>
        </p:nvSpPr>
        <p:spPr>
          <a:xfrm>
            <a:off x="688247" y="1305032"/>
            <a:ext cx="10515600" cy="6379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 smtClean="0">
                <a:latin typeface="+mn-lt"/>
              </a:rPr>
              <a:t>1. Wer ist die „Betreuung </a:t>
            </a:r>
            <a:r>
              <a:rPr lang="de-DE" sz="3200" b="1" dirty="0" err="1" smtClean="0">
                <a:latin typeface="+mn-lt"/>
              </a:rPr>
              <a:t>DaDi</a:t>
            </a:r>
            <a:r>
              <a:rPr lang="de-DE" sz="3200" b="1" dirty="0" smtClean="0">
                <a:latin typeface="+mn-lt"/>
              </a:rPr>
              <a:t> gGmbH“</a:t>
            </a:r>
            <a:endParaRPr lang="de-DE" sz="3200" b="1" dirty="0">
              <a:latin typeface="+mn-lt"/>
            </a:endParaRPr>
          </a:p>
        </p:txBody>
      </p:sp>
      <p:pic>
        <p:nvPicPr>
          <p:cNvPr id="6" name="Bild 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40345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4146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BF20B2B-09C5-492A-B129-4DD624CD512E}"/>
              </a:ext>
            </a:extLst>
          </p:cNvPr>
          <p:cNvSpPr txBox="1">
            <a:spLocks/>
          </p:cNvSpPr>
          <p:nvPr/>
        </p:nvSpPr>
        <p:spPr>
          <a:xfrm>
            <a:off x="688247" y="1305032"/>
            <a:ext cx="10515600" cy="6379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dirty="0" smtClean="0">
                <a:latin typeface="+mn-lt"/>
              </a:rPr>
              <a:t> 2. Was ist „Pakt für den Nachmittag“?</a:t>
            </a:r>
            <a:endParaRPr lang="de-DE" sz="3200" b="1" dirty="0">
              <a:latin typeface="+mn-lt"/>
            </a:endParaRPr>
          </a:p>
        </p:txBody>
      </p:sp>
      <p:pic>
        <p:nvPicPr>
          <p:cNvPr id="7" name="Bild 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40345"/>
            <a:ext cx="2096135" cy="9664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xmlns="" id="{5354801C-8D8E-42D1-909F-DD615E5F70B3}"/>
              </a:ext>
            </a:extLst>
          </p:cNvPr>
          <p:cNvSpPr txBox="1"/>
          <p:nvPr/>
        </p:nvSpPr>
        <p:spPr>
          <a:xfrm>
            <a:off x="688247" y="2475820"/>
            <a:ext cx="1082351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ist eine Initiative der </a:t>
            </a:r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Regierungskoalition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Land Hessen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und Schulträger </a:t>
            </a:r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übernehmen gemeinsam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Verantwortung für ein verlässliches Bildungs- und Betreuungsangebot </a:t>
            </a:r>
            <a:endParaRPr lang="de-D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ür Grundschulen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und Grundstufen von </a:t>
            </a:r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Förderschulen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an fünf Tagen in der Woche von </a:t>
            </a:r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07:30 Uhr</a:t>
            </a:r>
            <a:r>
              <a:rPr lang="de-DE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bis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17.00 Uhr und in den </a:t>
            </a:r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Schulferien</a:t>
            </a:r>
          </a:p>
          <a:p>
            <a:pPr>
              <a:lnSpc>
                <a:spcPct val="150000"/>
              </a:lnSpc>
            </a:pPr>
            <a:endParaRPr lang="de-DE" sz="2800" dirty="0" smtClean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2567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BF20B2B-09C5-492A-B129-4DD624CD512E}"/>
              </a:ext>
            </a:extLst>
          </p:cNvPr>
          <p:cNvSpPr txBox="1">
            <a:spLocks/>
          </p:cNvSpPr>
          <p:nvPr/>
        </p:nvSpPr>
        <p:spPr>
          <a:xfrm>
            <a:off x="688247" y="1305032"/>
            <a:ext cx="10948922" cy="63797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dirty="0" smtClean="0">
                <a:latin typeface="+mn-lt"/>
              </a:rPr>
              <a:t>PAKT </a:t>
            </a:r>
            <a:r>
              <a:rPr lang="de-DE" sz="3200" dirty="0">
                <a:latin typeface="+mn-lt"/>
              </a:rPr>
              <a:t>für den Nachmittag an </a:t>
            </a:r>
            <a:r>
              <a:rPr lang="de-DE" sz="3200" dirty="0" smtClean="0">
                <a:latin typeface="+mn-lt"/>
              </a:rPr>
              <a:t>der Marienschule</a:t>
            </a:r>
          </a:p>
          <a:p>
            <a:endParaRPr lang="de-DE" sz="3200" b="1" dirty="0">
              <a:latin typeface="+mn-lt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5354801C-8D8E-42D1-909F-DD615E5F70B3}"/>
              </a:ext>
            </a:extLst>
          </p:cNvPr>
          <p:cNvSpPr txBox="1"/>
          <p:nvPr/>
        </p:nvSpPr>
        <p:spPr>
          <a:xfrm>
            <a:off x="3181117" y="3164681"/>
            <a:ext cx="625897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 smtClean="0"/>
              <a:t>Modul 1 </a:t>
            </a:r>
          </a:p>
          <a:p>
            <a:pPr>
              <a:lnSpc>
                <a:spcPct val="150000"/>
              </a:lnSpc>
            </a:pPr>
            <a:r>
              <a:rPr lang="de-DE" b="1" dirty="0"/>
              <a:t> </a:t>
            </a:r>
            <a:r>
              <a:rPr lang="de-DE" b="1" dirty="0" smtClean="0"/>
              <a:t>    </a:t>
            </a:r>
            <a:r>
              <a:rPr lang="de-DE" dirty="0" smtClean="0"/>
              <a:t>7:30 bis 14.30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     monatlicher Beitrag – 80,00 €   Betreuungskosten</a:t>
            </a:r>
          </a:p>
          <a:p>
            <a:pPr>
              <a:lnSpc>
                <a:spcPct val="150000"/>
              </a:lnSpc>
            </a:pPr>
            <a:endParaRPr lang="de-DE" dirty="0"/>
          </a:p>
          <a:p>
            <a:pPr>
              <a:lnSpc>
                <a:spcPct val="150000"/>
              </a:lnSpc>
            </a:pPr>
            <a:endParaRPr lang="de-DE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/>
              <a:t>Modul 2 </a:t>
            </a:r>
            <a:r>
              <a:rPr lang="de-DE" b="1" dirty="0" smtClean="0"/>
              <a:t> </a:t>
            </a:r>
            <a:endParaRPr lang="de-DE" b="1" dirty="0"/>
          </a:p>
          <a:p>
            <a:pPr>
              <a:lnSpc>
                <a:spcPct val="150000"/>
              </a:lnSpc>
            </a:pPr>
            <a:r>
              <a:rPr lang="de-DE" dirty="0"/>
              <a:t> </a:t>
            </a:r>
            <a:r>
              <a:rPr lang="de-DE" dirty="0" smtClean="0"/>
              <a:t>    7:30 bis 17.00</a:t>
            </a:r>
          </a:p>
          <a:p>
            <a:pPr lvl="0">
              <a:lnSpc>
                <a:spcPct val="150000"/>
              </a:lnSpc>
            </a:pPr>
            <a:r>
              <a:rPr lang="de-DE" dirty="0"/>
              <a:t> </a:t>
            </a:r>
            <a:r>
              <a:rPr lang="de-DE" dirty="0" smtClean="0"/>
              <a:t>    monatlicher Beitrag – 150,00 €   </a:t>
            </a:r>
            <a:r>
              <a:rPr lang="de-DE" dirty="0" smtClean="0">
                <a:solidFill>
                  <a:prstClr val="black"/>
                </a:solidFill>
              </a:rPr>
              <a:t>Betreuungskosten</a:t>
            </a:r>
            <a:endParaRPr lang="de-DE" dirty="0"/>
          </a:p>
          <a:p>
            <a:endParaRPr lang="de-DE" dirty="0"/>
          </a:p>
        </p:txBody>
      </p:sp>
      <p:pic>
        <p:nvPicPr>
          <p:cNvPr id="7" name="Bild 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57763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286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BF20B2B-09C5-492A-B129-4DD624CD512E}"/>
              </a:ext>
            </a:extLst>
          </p:cNvPr>
          <p:cNvSpPr txBox="1">
            <a:spLocks/>
          </p:cNvSpPr>
          <p:nvPr/>
        </p:nvSpPr>
        <p:spPr>
          <a:xfrm>
            <a:off x="688247" y="1305032"/>
            <a:ext cx="10515600" cy="6379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 smtClean="0">
                <a:latin typeface="+mn-lt"/>
              </a:rPr>
              <a:t>Gehzeiten </a:t>
            </a:r>
            <a:endParaRPr lang="de-DE" sz="3200" b="1" dirty="0">
              <a:latin typeface="+mn-lt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5354801C-8D8E-42D1-909F-DD615E5F70B3}"/>
              </a:ext>
            </a:extLst>
          </p:cNvPr>
          <p:cNvSpPr txBox="1"/>
          <p:nvPr/>
        </p:nvSpPr>
        <p:spPr>
          <a:xfrm>
            <a:off x="1083534" y="2307199"/>
            <a:ext cx="108235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Zu folgenden Zeiten </a:t>
            </a:r>
            <a:r>
              <a:rPr lang="de-DE" sz="2400" dirty="0" smtClean="0"/>
              <a:t>gehen die Kinder nach Hause:</a:t>
            </a:r>
          </a:p>
          <a:p>
            <a:r>
              <a:rPr lang="de-DE" dirty="0" smtClean="0"/>
              <a:t> 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14.30   </a:t>
            </a:r>
            <a:r>
              <a:rPr lang="de-DE" dirty="0" smtClean="0"/>
              <a:t>(</a:t>
            </a:r>
            <a:r>
              <a:rPr lang="de-DE" dirty="0"/>
              <a:t>Muss-Geh-Zeit für alle Kinder mit 14.30 Platz)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15:15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Ab 16:00</a:t>
            </a:r>
          </a:p>
          <a:p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dirty="0" smtClean="0"/>
              <a:t> Ausnahmen</a:t>
            </a:r>
            <a:r>
              <a:rPr lang="de-DE" dirty="0"/>
              <a:t>: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mit Genehmigung möglich (Arzttermine, Therapien, besondere Ereignisse)</a:t>
            </a:r>
          </a:p>
          <a:p>
            <a:endParaRPr lang="de-DE" dirty="0"/>
          </a:p>
        </p:txBody>
      </p:sp>
      <p:pic>
        <p:nvPicPr>
          <p:cNvPr id="7" name="Bild 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40345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2469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BF20B2B-09C5-492A-B129-4DD624CD512E}"/>
              </a:ext>
            </a:extLst>
          </p:cNvPr>
          <p:cNvSpPr txBox="1">
            <a:spLocks/>
          </p:cNvSpPr>
          <p:nvPr/>
        </p:nvSpPr>
        <p:spPr>
          <a:xfrm>
            <a:off x="688247" y="1305032"/>
            <a:ext cx="10515600" cy="6379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 smtClean="0">
                <a:latin typeface="+mn-lt"/>
              </a:rPr>
              <a:t>Gehzeiten </a:t>
            </a:r>
            <a:endParaRPr lang="de-DE" sz="3200" b="1" dirty="0">
              <a:latin typeface="+mn-lt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5354801C-8D8E-42D1-909F-DD615E5F70B3}"/>
              </a:ext>
            </a:extLst>
          </p:cNvPr>
          <p:cNvSpPr txBox="1"/>
          <p:nvPr/>
        </p:nvSpPr>
        <p:spPr>
          <a:xfrm>
            <a:off x="1083534" y="2307199"/>
            <a:ext cx="1082351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r>
              <a:rPr lang="de-DE" sz="2000" b="1" dirty="0"/>
              <a:t> </a:t>
            </a:r>
            <a:r>
              <a:rPr lang="de-DE" sz="2000" b="1" dirty="0" smtClean="0"/>
              <a:t>Alleingänger-Status  </a:t>
            </a:r>
            <a:endParaRPr lang="de-DE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Der Pakt für den Nachmittag ist eine schulische </a:t>
            </a:r>
            <a:r>
              <a:rPr lang="de-DE" dirty="0" smtClean="0"/>
              <a:t>Veranstaltung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Für </a:t>
            </a:r>
            <a:r>
              <a:rPr lang="de-DE" dirty="0" smtClean="0"/>
              <a:t>alle </a:t>
            </a:r>
            <a:r>
              <a:rPr lang="de-DE" dirty="0"/>
              <a:t>Kinder gilt analog zur Schule der </a:t>
            </a:r>
            <a:r>
              <a:rPr lang="de-DE" dirty="0" smtClean="0"/>
              <a:t>Alleingänger-Status</a:t>
            </a:r>
            <a:endParaRPr lang="de-DE" dirty="0"/>
          </a:p>
          <a:p>
            <a:r>
              <a:rPr lang="de-DE" dirty="0" smtClean="0"/>
              <a:t>    Das heißt, die Kinder werden zu </a:t>
            </a:r>
            <a:r>
              <a:rPr lang="de-DE" dirty="0"/>
              <a:t>den angegebenen </a:t>
            </a:r>
            <a:r>
              <a:rPr lang="de-DE" dirty="0" smtClean="0"/>
              <a:t>Zeiten zum Tor begleitet</a:t>
            </a:r>
          </a:p>
          <a:p>
            <a:r>
              <a:rPr lang="de-DE" dirty="0"/>
              <a:t> </a:t>
            </a:r>
            <a:r>
              <a:rPr lang="de-DE" dirty="0" smtClean="0"/>
              <a:t>   und gehen von dort selbstständig nach Hause oder werden abgeholt</a:t>
            </a:r>
          </a:p>
          <a:p>
            <a:pPr lvl="3"/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dem Alleingänger-Status kann aktiv </a:t>
            </a:r>
            <a:r>
              <a:rPr lang="de-DE" dirty="0"/>
              <a:t>informell widersprochen </a:t>
            </a:r>
            <a:r>
              <a:rPr lang="de-DE" dirty="0" smtClean="0"/>
              <a:t>werden</a:t>
            </a:r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Es werden keine Abholberechtigten hinterlegt, Ausnahme angewiesene </a:t>
            </a:r>
            <a:r>
              <a:rPr lang="de-DE" dirty="0" smtClean="0"/>
              <a:t>Kontaktverbote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pic>
        <p:nvPicPr>
          <p:cNvPr id="7" name="Bild 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40345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681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BF20B2B-09C5-492A-B129-4DD624CD512E}"/>
              </a:ext>
            </a:extLst>
          </p:cNvPr>
          <p:cNvSpPr txBox="1">
            <a:spLocks/>
          </p:cNvSpPr>
          <p:nvPr/>
        </p:nvSpPr>
        <p:spPr>
          <a:xfrm>
            <a:off x="688247" y="1322449"/>
            <a:ext cx="10515600" cy="6379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 smtClean="0">
                <a:latin typeface="+mn-lt"/>
              </a:rPr>
              <a:t>Gehzeiten </a:t>
            </a:r>
            <a:endParaRPr lang="de-DE" sz="3200" b="1" dirty="0">
              <a:latin typeface="+mn-lt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5354801C-8D8E-42D1-909F-DD615E5F70B3}"/>
              </a:ext>
            </a:extLst>
          </p:cNvPr>
          <p:cNvSpPr txBox="1"/>
          <p:nvPr/>
        </p:nvSpPr>
        <p:spPr>
          <a:xfrm>
            <a:off x="1297847" y="3257998"/>
            <a:ext cx="1082351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Wichtig:</a:t>
            </a:r>
          </a:p>
          <a:p>
            <a:r>
              <a:rPr lang="de-DE" dirty="0" smtClean="0"/>
              <a:t> 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Im Modul 1 können zwei Tage in der Woche dauerhaft entschuldigt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Im Modul 2 kann verbindlich Tag genau angemeldet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Kostenbeitrag bleibt bestehen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Planung für Schulhalbjahr verbindlich </a:t>
            </a:r>
          </a:p>
          <a:p>
            <a:pPr lvl="1"/>
            <a:endParaRPr lang="de-DE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 smtClean="0"/>
          </a:p>
          <a:p>
            <a:endParaRPr lang="de-DE" dirty="0"/>
          </a:p>
        </p:txBody>
      </p:sp>
      <p:pic>
        <p:nvPicPr>
          <p:cNvPr id="7" name="Bild 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40345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1907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6DFD0BC2-26CA-4650-AC4D-92B49DFA02B8}"/>
              </a:ext>
            </a:extLst>
          </p:cNvPr>
          <p:cNvSpPr txBox="1"/>
          <p:nvPr/>
        </p:nvSpPr>
        <p:spPr>
          <a:xfrm>
            <a:off x="559837" y="343487"/>
            <a:ext cx="11215396" cy="765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BF20B2B-09C5-492A-B129-4DD624CD512E}"/>
              </a:ext>
            </a:extLst>
          </p:cNvPr>
          <p:cNvSpPr txBox="1">
            <a:spLocks/>
          </p:cNvSpPr>
          <p:nvPr/>
        </p:nvSpPr>
        <p:spPr>
          <a:xfrm>
            <a:off x="688247" y="1322449"/>
            <a:ext cx="10515600" cy="6379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 smtClean="0">
                <a:latin typeface="+mn-lt"/>
              </a:rPr>
              <a:t>Gehzeiten </a:t>
            </a:r>
            <a:endParaRPr lang="de-DE" sz="3200" b="1" dirty="0">
              <a:latin typeface="+mn-lt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5354801C-8D8E-42D1-909F-DD615E5F70B3}"/>
              </a:ext>
            </a:extLst>
          </p:cNvPr>
          <p:cNvSpPr txBox="1"/>
          <p:nvPr/>
        </p:nvSpPr>
        <p:spPr>
          <a:xfrm>
            <a:off x="380337" y="2457898"/>
            <a:ext cx="1082351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Warum sind feste Gehzeiten wichtig?</a:t>
            </a:r>
          </a:p>
          <a:p>
            <a:r>
              <a:rPr lang="de-DE" dirty="0" smtClean="0"/>
              <a:t> 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Das </a:t>
            </a:r>
            <a:r>
              <a:rPr lang="de-DE" dirty="0"/>
              <a:t>schafft Sicherheit und Geborgenheit. Dies gilt ebenso für einen geregelten und strukturierten Tagesablauf. </a:t>
            </a:r>
            <a:r>
              <a:rPr lang="de-DE" dirty="0" smtClean="0"/>
              <a:t>Je </a:t>
            </a:r>
            <a:r>
              <a:rPr lang="de-DE" dirty="0"/>
              <a:t>kleiner </a:t>
            </a:r>
            <a:r>
              <a:rPr lang="de-DE" b="1" dirty="0"/>
              <a:t>Kinder</a:t>
            </a:r>
            <a:r>
              <a:rPr lang="de-DE" dirty="0"/>
              <a:t> sind, umso wichtiger ist dies. Eine klare Tagesaufteilung gibt Halt und die Freiheit, sich auf die eigene Entwicklung zu konzentrieren</a:t>
            </a:r>
            <a:r>
              <a:rPr lang="de-DE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Fördert soziales Lernen und ist unabdingbar zur Gruppenentwicklung. (Lernen von formellen- und informellen Gruppen, Gruppenphasen, usw.)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Ermöglicht die Förderung durch Angebote und Projekte.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b="1" dirty="0" smtClean="0"/>
          </a:p>
          <a:p>
            <a:endParaRPr lang="de-DE" b="1" dirty="0" smtClean="0"/>
          </a:p>
          <a:p>
            <a:endParaRPr lang="de-DE" dirty="0"/>
          </a:p>
        </p:txBody>
      </p:sp>
      <p:pic>
        <p:nvPicPr>
          <p:cNvPr id="7" name="Bild 1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098" y="240345"/>
            <a:ext cx="2096135" cy="96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61" y="439120"/>
            <a:ext cx="456584" cy="6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6705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BSO999929 xmlns="http://www.datev.de/BSOffice/999929">928a7ecc-bc82-4f3a-86ca-924bcb843add</BSO999929>
</file>

<file path=customXml/itemProps1.xml><?xml version="1.0" encoding="utf-8"?>
<ds:datastoreItem xmlns:ds="http://schemas.openxmlformats.org/officeDocument/2006/customXml" ds:itemID="{E7346185-6E2F-4177-8A45-337923388156}">
  <ds:schemaRefs>
    <ds:schemaRef ds:uri="http://www.datev.de/BSOffice/99992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Facette</Template>
  <TotalTime>0</TotalTime>
  <Words>498</Words>
  <Application>Microsoft Office PowerPoint</Application>
  <PresentationFormat>Benutzerdefiniert</PresentationFormat>
  <Paragraphs>137</Paragraphs>
  <Slides>15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Facette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Betreuung an der  Erich Kästner – Schule ab Schuljahr 2020/2021</dc:title>
  <dc:creator>portw</dc:creator>
  <cp:lastModifiedBy>Joest</cp:lastModifiedBy>
  <cp:revision>120</cp:revision>
  <dcterms:created xsi:type="dcterms:W3CDTF">2020-01-05T10:21:53Z</dcterms:created>
  <dcterms:modified xsi:type="dcterms:W3CDTF">2023-01-27T15:52:42Z</dcterms:modified>
</cp:coreProperties>
</file>